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55" r:id="rId2"/>
    <p:sldId id="357" r:id="rId3"/>
    <p:sldId id="356" r:id="rId4"/>
    <p:sldId id="370" r:id="rId5"/>
    <p:sldId id="358" r:id="rId6"/>
    <p:sldId id="359" r:id="rId7"/>
    <p:sldId id="360" r:id="rId8"/>
    <p:sldId id="375" r:id="rId9"/>
    <p:sldId id="361" r:id="rId10"/>
    <p:sldId id="362" r:id="rId11"/>
    <p:sldId id="363" r:id="rId12"/>
    <p:sldId id="364" r:id="rId13"/>
    <p:sldId id="365" r:id="rId14"/>
    <p:sldId id="366" r:id="rId15"/>
    <p:sldId id="368" r:id="rId16"/>
    <p:sldId id="369" r:id="rId17"/>
    <p:sldId id="373" r:id="rId18"/>
    <p:sldId id="367" r:id="rId19"/>
    <p:sldId id="371" r:id="rId20"/>
    <p:sldId id="372" r:id="rId21"/>
    <p:sldId id="374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2634" autoAdjust="0"/>
  </p:normalViewPr>
  <p:slideViewPr>
    <p:cSldViewPr snapToGrid="0">
      <p:cViewPr varScale="1">
        <p:scale>
          <a:sx n="69" d="100"/>
          <a:sy n="69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E4731-C83A-4A18-9E26-93D72DD5F7F8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70B02-CC1B-4B78-B200-3804143A0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73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45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xfrm>
            <a:off x="708025" y="4862513"/>
            <a:ext cx="5683250" cy="4603750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en-GB" altLang="en-US" sz="1400" smtClean="0"/>
              <a:t> </a:t>
            </a:r>
            <a:endParaRPr lang="en-US" altLang="en-US" sz="140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</p:spPr>
        <p:txBody>
          <a:bodyPr/>
          <a:lstStyle/>
          <a:p>
            <a:fld id="{843FB98C-F408-4379-B30B-83A35A457DB2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630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949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669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9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01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063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219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8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89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0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4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9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82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8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06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3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6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BCAB-D84A-4D6E-8816-FAB20FD9CB52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76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>
            <a:extLst>
              <a:ext uri="{FF2B5EF4-FFF2-40B4-BE49-F238E27FC236}">
                <a16:creationId xmlns="" xmlns:a16="http://schemas.microsoft.com/office/drawing/2014/main" id="{CA11363E-A489-4FC4-B7F0-F80582E9C3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68978" y="2050472"/>
            <a:ext cx="6317672" cy="1736582"/>
          </a:xfrm>
        </p:spPr>
        <p:txBody>
          <a:bodyPr>
            <a:normAutofit fontScale="90000"/>
          </a:bodyPr>
          <a:lstStyle/>
          <a:p>
            <a:r>
              <a:rPr lang="en-US" altLang="en-US" sz="4400" b="1" dirty="0">
                <a:latin typeface="+mn-lt"/>
              </a:rPr>
              <a:t>Uncertain Knowledge and Reasoning-Quantifying Uncertainty</a:t>
            </a:r>
          </a:p>
        </p:txBody>
      </p:sp>
      <p:sp>
        <p:nvSpPr>
          <p:cNvPr id="33794" name="Slide Number Placeholder 3">
            <a:extLst>
              <a:ext uri="{FF2B5EF4-FFF2-40B4-BE49-F238E27FC236}">
                <a16:creationId xmlns="" xmlns:a16="http://schemas.microsoft.com/office/drawing/2014/main" id="{57BAAC78-5B3D-458C-B250-D4335EAA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B46C06-6B0F-4CDD-BB6F-7F5E61D6FD52}" type="slidenum">
              <a:rPr lang="en-US" altLang="en-US" sz="750"/>
              <a:pPr/>
              <a:t>1</a:t>
            </a:fld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52" t="4860" r="15000" b="6746"/>
          <a:stretch/>
        </p:blipFill>
        <p:spPr>
          <a:xfrm>
            <a:off x="207819" y="96981"/>
            <a:ext cx="8545338" cy="64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7" t="9172" r="4697" b="7824"/>
          <a:stretch/>
        </p:blipFill>
        <p:spPr>
          <a:xfrm>
            <a:off x="120148" y="1027907"/>
            <a:ext cx="8903704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" b="15910"/>
          <a:stretch/>
        </p:blipFill>
        <p:spPr>
          <a:xfrm>
            <a:off x="0" y="33915"/>
            <a:ext cx="8757227" cy="3623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902" r="8788" b="27228"/>
          <a:stretch/>
        </p:blipFill>
        <p:spPr>
          <a:xfrm>
            <a:off x="-1" y="3574473"/>
            <a:ext cx="8757227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2" b="12204"/>
          <a:stretch/>
        </p:blipFill>
        <p:spPr>
          <a:xfrm>
            <a:off x="0" y="706583"/>
            <a:ext cx="9144000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3" t="5164" r="4375" b="8127"/>
          <a:stretch/>
        </p:blipFill>
        <p:spPr>
          <a:xfrm>
            <a:off x="95250" y="1027906"/>
            <a:ext cx="8953500" cy="54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36" t="19414" r="15000" b="4320"/>
          <a:stretch/>
        </p:blipFill>
        <p:spPr>
          <a:xfrm>
            <a:off x="0" y="748146"/>
            <a:ext cx="9011342" cy="58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85" t="7285" r="15909" b="6487"/>
          <a:stretch/>
        </p:blipFill>
        <p:spPr>
          <a:xfrm>
            <a:off x="0" y="-55421"/>
            <a:ext cx="8996230" cy="69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3" t="6645" r="6667" b="9610"/>
          <a:stretch/>
        </p:blipFill>
        <p:spPr>
          <a:xfrm>
            <a:off x="-1" y="365126"/>
            <a:ext cx="9061053" cy="61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Conditional probability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357"/>
            <a:ext cx="8962036" cy="54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03" t="20760" r="15303" b="6478"/>
          <a:stretch/>
        </p:blipFill>
        <p:spPr>
          <a:xfrm>
            <a:off x="277090" y="1825625"/>
            <a:ext cx="8603674" cy="50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11282"/>
            <a:ext cx="8880764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232930"/>
            <a:ext cx="8902154" cy="63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52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400" b="0" spc="-5" dirty="0"/>
              <a:t>Naiv</a:t>
            </a:r>
            <a:r>
              <a:rPr sz="4400" b="0" spc="10" dirty="0"/>
              <a:t>e</a:t>
            </a:r>
            <a:r>
              <a:rPr sz="4400" b="0" spc="-5" dirty="0"/>
              <a:t>-</a:t>
            </a:r>
            <a:r>
              <a:rPr sz="4400" b="0" dirty="0"/>
              <a:t>Bayes</a:t>
            </a:r>
            <a:r>
              <a:rPr sz="4400" b="0" spc="90" dirty="0">
                <a:latin typeface="Times New Roman"/>
                <a:cs typeface="Times New Roman"/>
              </a:rPr>
              <a:t> </a:t>
            </a:r>
            <a:r>
              <a:rPr sz="4400" b="0" spc="-5" dirty="0"/>
              <a:t>Clas</a:t>
            </a:r>
            <a:r>
              <a:rPr sz="4400" b="0" spc="10" dirty="0"/>
              <a:t>s</a:t>
            </a:r>
            <a:r>
              <a:rPr sz="4400" b="0" spc="-5" dirty="0"/>
              <a:t>ifier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01638" y="1541463"/>
            <a:ext cx="8361362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algn="just">
              <a:buClr>
                <a:srgbClr val="FFFFFF"/>
              </a:buClr>
              <a:buFont typeface="Wingdings" pitchFamily="2" charset="2"/>
              <a:buChar char=""/>
              <a:tabLst>
                <a:tab pos="273050" algn="l"/>
              </a:tabLst>
            </a:pP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algorithm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that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implements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classification,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especially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in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Arial" charset="0"/>
              </a:rPr>
              <a:t>concrete implementation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,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is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known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charset="0"/>
              </a:rPr>
              <a:t>classifier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.</a:t>
            </a:r>
          </a:p>
          <a:p>
            <a:pPr marL="12700" algn="just">
              <a:lnSpc>
                <a:spcPct val="200000"/>
              </a:lnSpc>
              <a:buClr>
                <a:srgbClr val="FFFFFF"/>
              </a:buClr>
              <a:buFont typeface="Wingdings" pitchFamily="2" charset="2"/>
              <a:buChar char=""/>
              <a:tabLst>
                <a:tab pos="273050" algn="l"/>
              </a:tabLst>
            </a:pP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charset="0"/>
              </a:rPr>
              <a:t>Naïve-</a:t>
            </a:r>
            <a:r>
              <a:rPr lang="en-US" sz="2400" b="1" dirty="0" err="1">
                <a:solidFill>
                  <a:srgbClr val="002060"/>
                </a:solidFill>
                <a:latin typeface="Arial" charset="0"/>
              </a:rPr>
              <a:t>Bayes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charset="0"/>
              </a:rPr>
              <a:t>classifier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is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simple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probabilistic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classifier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based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on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applying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charset="0"/>
              </a:rPr>
              <a:t>Bayes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'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theorem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with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strong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(naive)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independent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assumptions.</a:t>
            </a:r>
          </a:p>
          <a:p>
            <a:pPr marL="12700" algn="just">
              <a:spcBef>
                <a:spcPts val="38"/>
              </a:spcBef>
              <a:tabLst>
                <a:tab pos="273050" algn="l"/>
              </a:tabLst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tabLst>
                <a:tab pos="273050" algn="l"/>
              </a:tabLst>
            </a:pPr>
            <a:r>
              <a:rPr lang="en-US" sz="2400" dirty="0">
                <a:solidFill>
                  <a:srgbClr val="002060"/>
                </a:solidFill>
                <a:latin typeface="Wingdings" pitchFamily="2" charset="2"/>
                <a:ea typeface="Wingdings" pitchFamily="2" charset="2"/>
                <a:cs typeface="Wingdings" pitchFamily="2" charset="2"/>
              </a:rPr>
              <a:t></a:t>
            </a: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amed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after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Thomas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charset="0"/>
              </a:rPr>
              <a:t>Bayes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(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1702-1761),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who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proposed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the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charset="0"/>
              </a:rPr>
              <a:t>Bayes</a:t>
            </a:r>
            <a:r>
              <a:rPr lang="en-US" sz="2400" dirty="0" smtClean="0">
                <a:solidFill>
                  <a:srgbClr val="002060"/>
                </a:solidFill>
                <a:latin typeface="Arial" charset="0"/>
              </a:rPr>
              <a:t> Theorem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.</a:t>
            </a:r>
          </a:p>
          <a:p>
            <a:pPr marL="12700" algn="just">
              <a:lnSpc>
                <a:spcPct val="200000"/>
              </a:lnSpc>
              <a:tabLst>
                <a:tab pos="273050" algn="l"/>
              </a:tabLst>
            </a:pPr>
            <a:endParaRPr lang="en-US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46166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mtClean="0">
                <a:solidFill>
                  <a:srgbClr val="92D050"/>
                </a:solidFill>
              </a:rPr>
              <a:t>Naïve Bayes	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36656" y="1344586"/>
            <a:ext cx="8545351" cy="816185"/>
          </a:xfrm>
        </p:spPr>
        <p:txBody>
          <a:bodyPr>
            <a:normAutofit fontScale="77500" lnSpcReduction="20000"/>
          </a:bodyPr>
          <a:lstStyle/>
          <a:p>
            <a:pPr marL="456110" indent="-456110" eaLnBrk="1" hangingPunct="1">
              <a:lnSpc>
                <a:spcPct val="110000"/>
              </a:lnSpc>
            </a:pPr>
            <a:endParaRPr lang="en-US" altLang="en-US" smtClean="0">
              <a:solidFill>
                <a:srgbClr val="92D050"/>
              </a:solidFill>
            </a:endParaRPr>
          </a:p>
          <a:p>
            <a:pPr marL="456110" indent="-456110" eaLnBrk="1" hangingPunct="1">
              <a:lnSpc>
                <a:spcPct val="110000"/>
              </a:lnSpc>
            </a:pPr>
            <a:r>
              <a:rPr lang="en-US" altLang="en-US" sz="2736">
                <a:solidFill>
                  <a:srgbClr val="92D050"/>
                </a:solidFill>
              </a:rPr>
              <a:t>    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36656" y="1344586"/>
            <a:ext cx="8807344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/>
          <a:p>
            <a:pPr marL="456110" indent="-456110" defTabSz="891859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394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Bayes classification</a:t>
            </a:r>
          </a:p>
          <a:p>
            <a:pPr marL="456110" indent="-456110" defTabSz="891859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394" dirty="0">
              <a:solidFill>
                <a:srgbClr val="002060"/>
              </a:solidFill>
              <a:latin typeface="Tahoma" pitchFamily="34" charset="0"/>
            </a:endParaRP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052" dirty="0">
                <a:solidFill>
                  <a:srgbClr val="002060"/>
                </a:solidFill>
                <a:latin typeface="Tahoma" pitchFamily="34" charset="0"/>
              </a:rPr>
              <a:t>Difficulty: learning the joint probability                  </a:t>
            </a:r>
          </a:p>
          <a:p>
            <a:pPr marL="456110" indent="-456110" defTabSz="891859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394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Naïve Bayes classification</a:t>
            </a: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2052" dirty="0">
                <a:solidFill>
                  <a:srgbClr val="002060"/>
                </a:solidFill>
                <a:latin typeface="Tahoma" pitchFamily="34" charset="0"/>
              </a:rPr>
              <a:t>Assumption that all input attributes are conditionally independent!</a:t>
            </a: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buFontTx/>
              <a:buChar char="–"/>
              <a:defRPr/>
            </a:pPr>
            <a:endParaRPr lang="en-US" sz="2052" dirty="0">
              <a:solidFill>
                <a:srgbClr val="002060"/>
              </a:solidFill>
              <a:latin typeface="Tahoma" pitchFamily="34" charset="0"/>
            </a:endParaRP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buFontTx/>
              <a:buChar char="–"/>
              <a:defRPr/>
            </a:pPr>
            <a:endParaRPr lang="en-US" sz="2052" dirty="0">
              <a:solidFill>
                <a:srgbClr val="002060"/>
              </a:solidFill>
              <a:latin typeface="Tahoma" pitchFamily="34" charset="0"/>
            </a:endParaRP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buFontTx/>
              <a:buChar char="–"/>
              <a:defRPr/>
            </a:pPr>
            <a:endParaRPr lang="en-US" sz="2052" dirty="0">
              <a:solidFill>
                <a:srgbClr val="002060"/>
              </a:solidFill>
              <a:latin typeface="Tahoma" pitchFamily="34" charset="0"/>
            </a:endParaRPr>
          </a:p>
          <a:p>
            <a:pPr marL="837560" lvl="1" indent="-390952" defTabSz="891859">
              <a:lnSpc>
                <a:spcPct val="11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2052" dirty="0">
                <a:solidFill>
                  <a:srgbClr val="002060"/>
                </a:solidFill>
                <a:latin typeface="Tahoma" pitchFamily="34" charset="0"/>
              </a:rPr>
              <a:t>MAP classification rule: for </a:t>
            </a:r>
          </a:p>
          <a:p>
            <a:pPr marL="837560" lvl="1" indent="-390952" defTabSz="891859">
              <a:lnSpc>
                <a:spcPct val="120000"/>
              </a:lnSpc>
              <a:spcBef>
                <a:spcPct val="20000"/>
              </a:spcBef>
              <a:defRPr/>
            </a:pPr>
            <a:endParaRPr lang="en-US" sz="2052" dirty="0">
              <a:solidFill>
                <a:srgbClr val="002060"/>
              </a:solidFill>
              <a:latin typeface="Tahoma" pitchFamily="34" charset="0"/>
            </a:endParaRPr>
          </a:p>
        </p:txBody>
      </p:sp>
      <p:graphicFrame>
        <p:nvGraphicFramePr>
          <p:cNvPr id="13317" name="Object 8"/>
          <p:cNvGraphicFramePr>
            <a:graphicFrameLocks noChangeAspect="1"/>
          </p:cNvGraphicFramePr>
          <p:nvPr>
            <p:extLst/>
          </p:nvPr>
        </p:nvGraphicFramePr>
        <p:xfrm>
          <a:off x="1874684" y="1876720"/>
          <a:ext cx="5264316" cy="400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2336800" imgH="177800" progId="Equation.3">
                  <p:embed/>
                </p:oleObj>
              </mc:Choice>
              <mc:Fallback>
                <p:oleObj name="Equation" r:id="rId4" imgW="2336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684" y="1876720"/>
                        <a:ext cx="5264316" cy="40045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9"/>
          <p:cNvGraphicFramePr>
            <a:graphicFrameLocks noChangeAspect="1"/>
          </p:cNvGraphicFramePr>
          <p:nvPr>
            <p:extLst/>
          </p:nvPr>
        </p:nvGraphicFramePr>
        <p:xfrm>
          <a:off x="5795911" y="2502331"/>
          <a:ext cx="20367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6" imgW="1015920" imgH="228600" progId="Equation.3">
                  <p:embed/>
                </p:oleObj>
              </mc:Choice>
              <mc:Fallback>
                <p:oleObj name="Equation" r:id="rId6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11" y="2502331"/>
                        <a:ext cx="20367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10"/>
          <p:cNvGraphicFramePr>
            <a:graphicFrameLocks noChangeAspect="1"/>
          </p:cNvGraphicFramePr>
          <p:nvPr>
            <p:extLst/>
          </p:nvPr>
        </p:nvGraphicFramePr>
        <p:xfrm>
          <a:off x="141179" y="3698460"/>
          <a:ext cx="7691494" cy="143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8" imgW="3619500" imgH="673100" progId="Equation.3">
                  <p:embed/>
                </p:oleObj>
              </mc:Choice>
              <mc:Fallback>
                <p:oleObj name="Equation" r:id="rId8" imgW="36195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79" y="3698460"/>
                        <a:ext cx="7691494" cy="1434859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11"/>
          <p:cNvGraphicFramePr>
            <a:graphicFrameLocks noChangeAspect="1"/>
          </p:cNvGraphicFramePr>
          <p:nvPr>
            <p:extLst/>
          </p:nvPr>
        </p:nvGraphicFramePr>
        <p:xfrm>
          <a:off x="555210" y="5514772"/>
          <a:ext cx="7654842" cy="42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10" imgW="3695700" imgH="203200" progId="Equation.3">
                  <p:embed/>
                </p:oleObj>
              </mc:Choice>
              <mc:Fallback>
                <p:oleObj name="Equation" r:id="rId10" imgW="369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210" y="5514772"/>
                        <a:ext cx="7654842" cy="42217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Line 12"/>
          <p:cNvSpPr>
            <a:spLocks noChangeShapeType="1"/>
          </p:cNvSpPr>
          <p:nvPr/>
        </p:nvSpPr>
        <p:spPr bwMode="auto">
          <a:xfrm>
            <a:off x="3371986" y="4146430"/>
            <a:ext cx="188961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92D050"/>
              </a:solidFill>
            </a:endParaRPr>
          </a:p>
        </p:txBody>
      </p:sp>
      <p:sp>
        <p:nvSpPr>
          <p:cNvPr id="13322" name="Line 13"/>
          <p:cNvSpPr>
            <a:spLocks noChangeShapeType="1"/>
          </p:cNvSpPr>
          <p:nvPr/>
        </p:nvSpPr>
        <p:spPr bwMode="auto">
          <a:xfrm>
            <a:off x="3437145" y="4536028"/>
            <a:ext cx="781910" cy="13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92D050"/>
              </a:solidFill>
            </a:endParaRPr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610009" y="4536027"/>
            <a:ext cx="16941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92D050"/>
              </a:solidFill>
            </a:endParaRPr>
          </a:p>
        </p:txBody>
      </p:sp>
      <p:sp>
        <p:nvSpPr>
          <p:cNvPr id="13324" name="Line 15"/>
          <p:cNvSpPr>
            <a:spLocks noChangeShapeType="1"/>
          </p:cNvSpPr>
          <p:nvPr/>
        </p:nvSpPr>
        <p:spPr bwMode="auto">
          <a:xfrm>
            <a:off x="4219055" y="5057301"/>
            <a:ext cx="286700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92D050"/>
              </a:solidFill>
            </a:endParaRPr>
          </a:p>
        </p:txBody>
      </p:sp>
      <p:graphicFrame>
        <p:nvGraphicFramePr>
          <p:cNvPr id="13325" name="Object 14"/>
          <p:cNvGraphicFramePr>
            <a:graphicFrameLocks noChangeAspect="1"/>
          </p:cNvGraphicFramePr>
          <p:nvPr>
            <p:extLst/>
          </p:nvPr>
        </p:nvGraphicFramePr>
        <p:xfrm>
          <a:off x="4678363" y="5154613"/>
          <a:ext cx="20113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12" imgW="1054080" imgH="228600" progId="Equation.3">
                  <p:embed/>
                </p:oleObj>
              </mc:Choice>
              <mc:Fallback>
                <p:oleObj name="Equation" r:id="rId12" imgW="1054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363" y="5154613"/>
                        <a:ext cx="2011362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Rectangle 1"/>
          <p:cNvSpPr>
            <a:spLocks noChangeArrowheads="1"/>
          </p:cNvSpPr>
          <p:nvPr/>
        </p:nvSpPr>
        <p:spPr bwMode="auto">
          <a:xfrm>
            <a:off x="3872897" y="318330"/>
            <a:ext cx="4572000" cy="103970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052" dirty="0">
                <a:solidFill>
                  <a:srgbClr val="92D050"/>
                </a:solidFill>
              </a:rPr>
              <a:t>For a class, the previous generative model can be decomposed by </a:t>
            </a:r>
            <a:r>
              <a:rPr lang="en-GB" sz="2052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GB" sz="2052" dirty="0">
                <a:solidFill>
                  <a:srgbClr val="92D050"/>
                </a:solidFill>
              </a:rPr>
              <a:t> generative models of a single input.</a:t>
            </a:r>
            <a:endParaRPr lang="en-US" sz="2052" dirty="0">
              <a:solidFill>
                <a:srgbClr val="92D05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875183" y="2255457"/>
            <a:ext cx="283714" cy="325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178366" y="4796664"/>
            <a:ext cx="912228" cy="130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9" name="TextBox 5"/>
          <p:cNvSpPr txBox="1">
            <a:spLocks noChangeArrowheads="1"/>
          </p:cNvSpPr>
          <p:nvPr/>
        </p:nvSpPr>
        <p:spPr bwMode="auto">
          <a:xfrm>
            <a:off x="7764798" y="4537385"/>
            <a:ext cx="1379202" cy="72385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368">
                <a:solidFill>
                  <a:srgbClr val="92D050"/>
                </a:solidFill>
              </a:rPr>
              <a:t>Product of individual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0362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7" t="5534" r="14167" b="12944"/>
          <a:stretch/>
        </p:blipFill>
        <p:spPr>
          <a:xfrm>
            <a:off x="25021" y="152400"/>
            <a:ext cx="8952633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376238"/>
            <a:ext cx="56261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225" indent="-9525"/>
            <a:r>
              <a:rPr lang="en-US" sz="3000" b="1" dirty="0">
                <a:solidFill>
                  <a:srgbClr val="002060"/>
                </a:solidFill>
                <a:latin typeface="Arial" charset="0"/>
              </a:rPr>
              <a:t>Explanation: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Arial" charset="0"/>
              </a:rPr>
              <a:t>Naïve-Bayes</a:t>
            </a:r>
            <a:endParaRPr lang="en-US" sz="3000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590675"/>
            <a:ext cx="7581900" cy="2045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FFFFFF"/>
              </a:buClr>
              <a:buFont typeface="Wingdings" pitchFamily="2" charset="2"/>
              <a:buChar char=""/>
              <a:tabLst>
                <a:tab pos="355600" algn="l"/>
              </a:tabLst>
            </a:pP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Let,</a:t>
            </a:r>
          </a:p>
          <a:p>
            <a:pPr marL="355600" indent="-342900">
              <a:spcBef>
                <a:spcPts val="388"/>
              </a:spcBef>
              <a:buClr>
                <a:srgbClr val="91D050"/>
              </a:buClr>
              <a:buFont typeface="Wingdings" pitchFamily="2" charset="2"/>
              <a:buChar char=""/>
              <a:tabLst>
                <a:tab pos="355600" algn="l"/>
              </a:tabLst>
            </a:pP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sample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whose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class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label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unknown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55600" indent="-342900">
              <a:spcBef>
                <a:spcPts val="388"/>
              </a:spcBef>
              <a:buClr>
                <a:srgbClr val="91D050"/>
              </a:buClr>
              <a:buFont typeface="Wingdings" pitchFamily="2" charset="2"/>
              <a:buChar char=""/>
              <a:tabLst>
                <a:tab pos="355600" algn="l"/>
              </a:tabLst>
            </a:pP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hypothesis,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such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that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belongs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class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C.</a:t>
            </a:r>
          </a:p>
          <a:p>
            <a:pPr marL="355600" indent="-342900">
              <a:lnSpc>
                <a:spcPct val="120000"/>
              </a:lnSpc>
              <a:buClr>
                <a:srgbClr val="91D050"/>
              </a:buClr>
              <a:buFont typeface="Wingdings" pitchFamily="2" charset="2"/>
              <a:buChar char=""/>
              <a:tabLst>
                <a:tab pos="355600" algn="l"/>
              </a:tabLst>
            </a:pP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P(H|X)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Probability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that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hypothesis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holds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given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observed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sample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X.</a:t>
            </a:r>
          </a:p>
          <a:p>
            <a:pPr marL="355600" indent="-342900">
              <a:spcBef>
                <a:spcPts val="50"/>
              </a:spcBef>
              <a:tabLst>
                <a:tab pos="355600" algn="l"/>
              </a:tabLst>
            </a:pPr>
            <a:endParaRPr lang="en-US" sz="23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Clr>
                <a:srgbClr val="91D050"/>
              </a:buClr>
              <a:buFont typeface="Wingdings" pitchFamily="2" charset="2"/>
              <a:buChar char=""/>
              <a:tabLst>
                <a:tab pos="355600" algn="l"/>
              </a:tabLst>
            </a:pP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P(H|X)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posterior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probability,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conditioned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on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3932238"/>
            <a:ext cx="6842125" cy="129779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In</a:t>
            </a:r>
            <a:r>
              <a:rPr sz="1600" spc="-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w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,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ata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ples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c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nsists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fruits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dep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nding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355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co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or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and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h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355600" fontAlgn="auto">
              <a:spcBef>
                <a:spcPts val="384"/>
              </a:spcBef>
              <a:spcAft>
                <a:spcPts val="0"/>
              </a:spcAf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Suppose</a:t>
            </a:r>
            <a:r>
              <a:rPr sz="1600" spc="1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hat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,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355600" indent="-342900" fontAlgn="auto">
              <a:spcBef>
                <a:spcPts val="345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"/>
              <a:tabLst>
                <a:tab pos="356235" algn="l"/>
              </a:tabLst>
              <a:defRPr/>
            </a:pP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400" spc="1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:</a:t>
            </a:r>
            <a:r>
              <a:rPr sz="1400" spc="1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Verdana"/>
                <a:cs typeface="Verdana"/>
              </a:rPr>
              <a:t>Re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400" spc="1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400" spc="-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400" spc="1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round</a:t>
            </a:r>
          </a:p>
          <a:p>
            <a:pPr marL="355600" indent="-342900" fontAlgn="auto">
              <a:spcBef>
                <a:spcPts val="335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"/>
              <a:tabLst>
                <a:tab pos="356235" algn="l"/>
              </a:tabLst>
              <a:defRPr/>
            </a:pP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H</a:t>
            </a:r>
            <a:r>
              <a:rPr sz="1400" spc="11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:</a:t>
            </a:r>
            <a:r>
              <a:rPr sz="1400" spc="1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Verdana"/>
                <a:cs typeface="Verdana"/>
              </a:rPr>
              <a:t>Hypothes</a:t>
            </a:r>
            <a:r>
              <a:rPr sz="1400" spc="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400" spc="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th</a:t>
            </a:r>
            <a:r>
              <a:rPr sz="1400" spc="-5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400" spc="1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400" spc="1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400" spc="11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400" spc="-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400" spc="1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app</a:t>
            </a:r>
            <a:r>
              <a:rPr sz="1400" spc="5" dirty="0">
                <a:solidFill>
                  <a:srgbClr val="002060"/>
                </a:solidFill>
                <a:latin typeface="Verdana"/>
                <a:cs typeface="Verdana"/>
              </a:rPr>
              <a:t>le</a:t>
            </a:r>
            <a:r>
              <a:rPr sz="140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7125" y="3932238"/>
            <a:ext cx="1128713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up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endParaRPr sz="1600">
              <a:solidFill>
                <a:srgbClr val="002060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5529263"/>
            <a:ext cx="8069263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(H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|X)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reflec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co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f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dence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hat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ap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hav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ng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hat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und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355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and</a:t>
            </a:r>
            <a:r>
              <a:rPr sz="1600" spc="1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d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294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388938"/>
            <a:ext cx="54102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225" indent="-9525"/>
            <a:r>
              <a:rPr lang="en-US" sz="3000" b="1" dirty="0">
                <a:solidFill>
                  <a:srgbClr val="002060"/>
                </a:solidFill>
                <a:latin typeface="Arial" charset="0"/>
              </a:rPr>
              <a:t>Explanation: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Arial" charset="0"/>
              </a:rPr>
              <a:t>Naïve-Bayes</a:t>
            </a:r>
            <a:endParaRPr lang="en-US" sz="3000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603375"/>
            <a:ext cx="7921625" cy="383694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(H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)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prior</a:t>
            </a:r>
            <a:r>
              <a:rPr sz="1600" spc="1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lit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of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12700" fontAlgn="auto">
              <a:spcBef>
                <a:spcPts val="385"/>
              </a:spcBef>
              <a:spcAft>
                <a:spcPts val="0"/>
              </a:spcAft>
              <a:defRPr/>
            </a:pP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F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or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da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600" spc="-30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e,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h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probabi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hat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an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Apple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12700" fontAlgn="auto">
              <a:spcBef>
                <a:spcPts val="384"/>
              </a:spcBef>
              <a:spcAft>
                <a:spcPts val="0"/>
              </a:spcAft>
              <a:defRPr/>
            </a:pP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sz="1600" spc="-30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egardl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ss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of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how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data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ooks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)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fontAlgn="auto">
              <a:spcBef>
                <a:spcPts val="43"/>
              </a:spcBef>
              <a:spcAft>
                <a:spcPts val="0"/>
              </a:spcAft>
              <a:defRPr/>
            </a:pPr>
            <a:endParaRPr sz="23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 smtClean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 smtClean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lang="en-IN"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-20" dirty="0" smtClean="0">
                <a:solidFill>
                  <a:srgbClr val="002060"/>
                </a:solidFill>
                <a:latin typeface="Verdana"/>
                <a:cs typeface="Verdana"/>
              </a:rPr>
              <a:t>|</a:t>
            </a:r>
            <a:r>
              <a:rPr lang="en-IN" sz="1600" spc="-20" dirty="0">
                <a:solidFill>
                  <a:srgbClr val="002060"/>
                </a:solidFill>
                <a:latin typeface="Verdana"/>
                <a:cs typeface="Verdana"/>
              </a:rPr>
              <a:t>H</a:t>
            </a:r>
            <a:r>
              <a:rPr sz="1600" spc="-10" dirty="0" smtClean="0">
                <a:solidFill>
                  <a:srgbClr val="002060"/>
                </a:solidFill>
                <a:latin typeface="Verdana"/>
                <a:cs typeface="Verdana"/>
              </a:rPr>
              <a:t>)</a:t>
            </a:r>
            <a:r>
              <a:rPr sz="1600" spc="170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002060"/>
                </a:solidFill>
                <a:latin typeface="Verdana"/>
                <a:cs typeface="Verdana"/>
              </a:rPr>
              <a:t>pos</a:t>
            </a:r>
            <a:r>
              <a:rPr sz="1600" spc="-20" dirty="0" smtClean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 smtClean="0">
                <a:solidFill>
                  <a:srgbClr val="002060"/>
                </a:solidFill>
                <a:latin typeface="Verdana"/>
                <a:cs typeface="Verdana"/>
              </a:rPr>
              <a:t>er</a:t>
            </a:r>
            <a:r>
              <a:rPr sz="1600" spc="-15" dirty="0" smtClean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 smtClean="0">
                <a:solidFill>
                  <a:srgbClr val="002060"/>
                </a:solidFill>
                <a:latin typeface="Verdana"/>
                <a:cs typeface="Verdana"/>
              </a:rPr>
              <a:t>or</a:t>
            </a:r>
            <a:r>
              <a:rPr sz="1600" spc="195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lit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of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1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cond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iti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oned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on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defRPr/>
            </a:pPr>
            <a:endParaRPr sz="23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X)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prior</a:t>
            </a:r>
            <a:r>
              <a:rPr sz="1600" spc="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lit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of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12700" fontAlgn="auto">
              <a:spcBef>
                <a:spcPts val="384"/>
              </a:spcBef>
              <a:spcAft>
                <a:spcPts val="0"/>
              </a:spcAft>
              <a:defRPr/>
            </a:pP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F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or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data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sa</a:t>
            </a:r>
            <a:r>
              <a:rPr sz="1600" spc="-30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pl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,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thi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lit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hat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ed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and</a:t>
            </a:r>
            <a:r>
              <a:rPr sz="1600" spc="1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ound.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fontAlgn="auto">
              <a:spcBef>
                <a:spcPts val="46"/>
              </a:spcBef>
              <a:spcAft>
                <a:spcPts val="0"/>
              </a:spcAft>
              <a:defRPr/>
            </a:pPr>
            <a:endParaRPr sz="23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Ba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ye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’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Th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e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orem</a:t>
            </a:r>
            <a:r>
              <a:rPr sz="1600" spc="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u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s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ef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u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1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in</a:t>
            </a:r>
            <a:r>
              <a:rPr sz="1600" spc="1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de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er</a:t>
            </a:r>
            <a:r>
              <a:rPr sz="1600" spc="-35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n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ng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he</a:t>
            </a:r>
            <a:r>
              <a:rPr sz="1600" spc="1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pos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er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or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probabi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i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y,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(H|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)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marL="12700" fontAlgn="auto">
              <a:spcBef>
                <a:spcPts val="384"/>
              </a:spcBef>
              <a:spcAft>
                <a:spcPts val="0"/>
              </a:spcAf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fr</a:t>
            </a:r>
            <a:r>
              <a:rPr sz="1600" spc="-5" dirty="0">
                <a:solidFill>
                  <a:srgbClr val="002060"/>
                </a:solidFill>
                <a:latin typeface="Verdana"/>
                <a:cs typeface="Verdana"/>
              </a:rPr>
              <a:t>o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m</a:t>
            </a:r>
            <a:r>
              <a:rPr sz="1600" spc="1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H)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,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)</a:t>
            </a:r>
            <a:r>
              <a:rPr sz="1600" dirty="0">
                <a:solidFill>
                  <a:srgbClr val="002060"/>
                </a:solidFill>
                <a:latin typeface="Verdana"/>
                <a:cs typeface="Verdana"/>
              </a:rPr>
              <a:t>a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nd</a:t>
            </a:r>
            <a:r>
              <a:rPr sz="16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P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(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X</a:t>
            </a:r>
            <a:r>
              <a:rPr sz="1600" spc="-20" dirty="0">
                <a:solidFill>
                  <a:srgbClr val="002060"/>
                </a:solidFill>
                <a:latin typeface="Verdana"/>
                <a:cs typeface="Verdana"/>
              </a:rPr>
              <a:t>|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H)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.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  <a:p>
            <a:pPr fontAlgn="auto">
              <a:spcBef>
                <a:spcPts val="43"/>
              </a:spcBef>
              <a:spcAft>
                <a:spcPts val="0"/>
              </a:spcAft>
              <a:defRPr/>
            </a:pPr>
            <a:endParaRPr sz="23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91D050"/>
              </a:buClr>
              <a:buFont typeface="Wingdings"/>
              <a:buChar char=""/>
              <a:tabLst>
                <a:tab pos="356235" algn="l"/>
              </a:tabLst>
              <a:defRPr/>
            </a:pP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Bayes</a:t>
            </a:r>
            <a:r>
              <a:rPr sz="1600" spc="1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2060"/>
                </a:solidFill>
                <a:latin typeface="Verdana"/>
                <a:cs typeface="Verdana"/>
              </a:rPr>
              <a:t>R</a:t>
            </a:r>
            <a:r>
              <a:rPr sz="1600" spc="-15" dirty="0">
                <a:solidFill>
                  <a:srgbClr val="002060"/>
                </a:solidFill>
                <a:latin typeface="Verdana"/>
                <a:cs typeface="Verdana"/>
              </a:rPr>
              <a:t>ule</a:t>
            </a:r>
            <a:r>
              <a:rPr sz="1600" spc="-10" dirty="0">
                <a:solidFill>
                  <a:srgbClr val="002060"/>
                </a:solidFill>
                <a:latin typeface="Verdana"/>
                <a:cs typeface="Verdana"/>
              </a:rPr>
              <a:t>:</a:t>
            </a:r>
            <a:endParaRPr sz="1600" dirty="0">
              <a:solidFill>
                <a:srgbClr val="002060"/>
              </a:solidFill>
              <a:latin typeface="Verdana"/>
              <a:cs typeface="Verdana"/>
            </a:endParaRPr>
          </a:p>
        </p:txBody>
      </p:sp>
      <p:sp>
        <p:nvSpPr>
          <p:cNvPr id="7172" name="object 4"/>
          <p:cNvSpPr>
            <a:spLocks/>
          </p:cNvSpPr>
          <p:nvPr/>
        </p:nvSpPr>
        <p:spPr bwMode="auto">
          <a:xfrm>
            <a:off x="2016125" y="5965825"/>
            <a:ext cx="20351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34654" y="0"/>
              </a:cxn>
            </a:cxnLst>
            <a:rect l="0" t="0" r="r" b="b"/>
            <a:pathLst>
              <a:path w="2035175">
                <a:moveTo>
                  <a:pt x="0" y="0"/>
                </a:moveTo>
                <a:lnTo>
                  <a:pt x="2034654" y="0"/>
                </a:lnTo>
              </a:path>
            </a:pathLst>
          </a:custGeom>
          <a:noFill/>
          <a:ln w="13917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2651124" y="6190191"/>
            <a:ext cx="7651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650" i="1" spc="70" dirty="0">
                <a:latin typeface="Times New Roman"/>
                <a:cs typeface="Times New Roman"/>
              </a:rPr>
              <a:t>P</a:t>
            </a:r>
            <a:r>
              <a:rPr sz="2650" spc="15" dirty="0">
                <a:latin typeface="Times New Roman"/>
                <a:cs typeface="Times New Roman"/>
              </a:rPr>
              <a:t>(</a:t>
            </a:r>
            <a:r>
              <a:rPr sz="2650" spc="-409" dirty="0">
                <a:latin typeface="Times New Roman"/>
                <a:cs typeface="Times New Roman"/>
              </a:rPr>
              <a:t> </a:t>
            </a:r>
            <a:r>
              <a:rPr sz="2650" i="1" spc="30" dirty="0">
                <a:latin typeface="Times New Roman"/>
                <a:cs typeface="Times New Roman"/>
              </a:rPr>
              <a:t>X</a:t>
            </a:r>
            <a:r>
              <a:rPr sz="2650" i="1" spc="-25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)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250" y="5565775"/>
            <a:ext cx="3573463" cy="581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975" i="1" spc="112" baseline="-34591" dirty="0">
                <a:latin typeface="Times New Roman"/>
                <a:cs typeface="Times New Roman"/>
              </a:rPr>
              <a:t>p</a:t>
            </a:r>
            <a:r>
              <a:rPr sz="3975" spc="217" baseline="-34591" dirty="0">
                <a:latin typeface="Times New Roman"/>
                <a:cs typeface="Times New Roman"/>
              </a:rPr>
              <a:t>(</a:t>
            </a:r>
            <a:r>
              <a:rPr sz="3975" i="1" spc="52" baseline="-34591" dirty="0">
                <a:latin typeface="Times New Roman"/>
                <a:cs typeface="Times New Roman"/>
              </a:rPr>
              <a:t>H</a:t>
            </a:r>
            <a:r>
              <a:rPr sz="3975" i="1" spc="104" baseline="-34591" dirty="0">
                <a:latin typeface="Times New Roman"/>
                <a:cs typeface="Times New Roman"/>
              </a:rPr>
              <a:t> </a:t>
            </a:r>
            <a:r>
              <a:rPr sz="3975" spc="15" baseline="-34591" dirty="0">
                <a:latin typeface="Times New Roman"/>
                <a:cs typeface="Times New Roman"/>
              </a:rPr>
              <a:t>|</a:t>
            </a:r>
            <a:r>
              <a:rPr sz="3975" spc="44" baseline="-34591" dirty="0">
                <a:latin typeface="Times New Roman"/>
                <a:cs typeface="Times New Roman"/>
              </a:rPr>
              <a:t> </a:t>
            </a:r>
            <a:r>
              <a:rPr sz="3975" i="1" spc="44" baseline="-34591" dirty="0">
                <a:latin typeface="Times New Roman"/>
                <a:cs typeface="Times New Roman"/>
              </a:rPr>
              <a:t>X</a:t>
            </a:r>
            <a:r>
              <a:rPr sz="3975" i="1" spc="-375" baseline="-34591" dirty="0">
                <a:latin typeface="Times New Roman"/>
                <a:cs typeface="Times New Roman"/>
              </a:rPr>
              <a:t> </a:t>
            </a:r>
            <a:r>
              <a:rPr sz="3975" spc="22" baseline="-34591" dirty="0">
                <a:latin typeface="Times New Roman"/>
                <a:cs typeface="Times New Roman"/>
              </a:rPr>
              <a:t>)</a:t>
            </a:r>
            <a:r>
              <a:rPr sz="3975" spc="-112" baseline="-34591" dirty="0">
                <a:latin typeface="Times New Roman"/>
                <a:cs typeface="Times New Roman"/>
              </a:rPr>
              <a:t> </a:t>
            </a:r>
            <a:r>
              <a:rPr sz="3975" spc="37" baseline="-34591" dirty="0">
                <a:latin typeface="Symbol"/>
                <a:cs typeface="Symbol"/>
              </a:rPr>
              <a:t></a:t>
            </a:r>
            <a:r>
              <a:rPr sz="3975" spc="330" baseline="-34591" dirty="0">
                <a:latin typeface="Times New Roman"/>
                <a:cs typeface="Times New Roman"/>
              </a:rPr>
              <a:t> </a:t>
            </a:r>
            <a:r>
              <a:rPr sz="2650" i="1" spc="65" dirty="0">
                <a:latin typeface="Times New Roman"/>
                <a:cs typeface="Times New Roman"/>
              </a:rPr>
              <a:t>P</a:t>
            </a:r>
            <a:r>
              <a:rPr sz="2650" spc="15" dirty="0">
                <a:latin typeface="Times New Roman"/>
                <a:cs typeface="Times New Roman"/>
              </a:rPr>
              <a:t>(</a:t>
            </a:r>
            <a:r>
              <a:rPr sz="2650" spc="-409" dirty="0">
                <a:latin typeface="Times New Roman"/>
                <a:cs typeface="Times New Roman"/>
              </a:rPr>
              <a:t> </a:t>
            </a:r>
            <a:r>
              <a:rPr sz="2650" i="1" spc="30" dirty="0">
                <a:latin typeface="Times New Roman"/>
                <a:cs typeface="Times New Roman"/>
              </a:rPr>
              <a:t>X</a:t>
            </a:r>
            <a:r>
              <a:rPr sz="2650" i="1" spc="165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Times New Roman"/>
                <a:cs typeface="Times New Roman"/>
              </a:rPr>
              <a:t>|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i="1" spc="35" dirty="0">
                <a:latin typeface="Times New Roman"/>
                <a:cs typeface="Times New Roman"/>
              </a:rPr>
              <a:t>H</a:t>
            </a:r>
            <a:r>
              <a:rPr sz="2650" i="1" spc="-345" dirty="0">
                <a:latin typeface="Times New Roman"/>
                <a:cs typeface="Times New Roman"/>
              </a:rPr>
              <a:t> </a:t>
            </a:r>
            <a:r>
              <a:rPr sz="2650" spc="140" dirty="0">
                <a:latin typeface="Times New Roman"/>
                <a:cs typeface="Times New Roman"/>
              </a:rPr>
              <a:t>)</a:t>
            </a:r>
            <a:r>
              <a:rPr sz="2650" i="1" spc="70" dirty="0">
                <a:latin typeface="Times New Roman"/>
                <a:cs typeface="Times New Roman"/>
              </a:rPr>
              <a:t>P</a:t>
            </a:r>
            <a:r>
              <a:rPr sz="2650" spc="150" dirty="0">
                <a:latin typeface="Times New Roman"/>
                <a:cs typeface="Times New Roman"/>
              </a:rPr>
              <a:t>(</a:t>
            </a:r>
            <a:r>
              <a:rPr sz="2650" i="1" spc="35" dirty="0">
                <a:latin typeface="Times New Roman"/>
                <a:cs typeface="Times New Roman"/>
              </a:rPr>
              <a:t>H</a:t>
            </a:r>
            <a:r>
              <a:rPr sz="2650" i="1" spc="-345" dirty="0">
                <a:latin typeface="Times New Roman"/>
                <a:cs typeface="Times New Roman"/>
              </a:rPr>
              <a:t> </a:t>
            </a:r>
            <a:r>
              <a:rPr sz="2650" spc="15" dirty="0" smtClean="0">
                <a:latin typeface="Times New Roman"/>
                <a:cs typeface="Times New Roman"/>
              </a:rPr>
              <a:t>)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9163" y="5445125"/>
            <a:ext cx="3879850" cy="1315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75" i="1" spc="-284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sz="4275" i="1" spc="-277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os</a:t>
            </a:r>
            <a:r>
              <a:rPr sz="4275" i="1" spc="-30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sz="4275" i="1" spc="-270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sz="4275" i="1" spc="-284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sz="4275" i="1" spc="-254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4275" i="1" spc="-262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sz="4275" i="1" spc="-135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sz="4275" spc="-300" baseline="-35087" dirty="0">
                <a:solidFill>
                  <a:srgbClr val="1A1A1A"/>
                </a:solidFill>
                <a:latin typeface="Arial"/>
                <a:cs typeface="Arial"/>
              </a:rPr>
              <a:t>=</a:t>
            </a:r>
            <a:r>
              <a:rPr sz="4275" spc="-15" baseline="-35087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850" u="heavy" spc="-41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850" i="1" u="heavy" spc="-190" dirty="0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sz="2850" i="1" u="heavy" spc="-175" dirty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2850" i="1" u="heavy" spc="-155" dirty="0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sz="2850" u="heavy" spc="-59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850" i="1" u="heavy" spc="-185" dirty="0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sz="2850" i="1" u="heavy" spc="-170" dirty="0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sz="2850" i="1" u="heavy" spc="-175" dirty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2850" i="1" u="heavy" spc="-185" dirty="0">
                <a:solidFill>
                  <a:srgbClr val="1A1A1A"/>
                </a:solidFill>
                <a:latin typeface="Times New Roman"/>
                <a:cs typeface="Times New Roman"/>
              </a:rPr>
              <a:t>ho</a:t>
            </a:r>
            <a:r>
              <a:rPr sz="2850" i="1" u="heavy" spc="-175" dirty="0">
                <a:solidFill>
                  <a:srgbClr val="1A1A1A"/>
                </a:solidFill>
                <a:latin typeface="Times New Roman"/>
                <a:cs typeface="Times New Roman"/>
              </a:rPr>
              <a:t>od</a:t>
            </a:r>
            <a:r>
              <a:rPr sz="2850" u="heavy" spc="-509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850" u="heavy" spc="-200" dirty="0">
                <a:solidFill>
                  <a:srgbClr val="1A1A1A"/>
                </a:solidFill>
                <a:latin typeface="Arial"/>
                <a:cs typeface="Arial"/>
              </a:rPr>
              <a:t>×</a:t>
            </a:r>
            <a:r>
              <a:rPr sz="2850" u="heavy" spc="-10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2850" i="1" u="heavy" spc="-165" dirty="0" smtClean="0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sz="2850" i="1" u="heavy" spc="-180" dirty="0" smtClean="0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sz="2850" i="1" u="heavy" spc="-165" dirty="0" smtClean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2850" i="1" u="heavy" spc="-170" dirty="0" smtClean="0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sz="2850" i="1" u="heavy" spc="-135" dirty="0" smtClean="0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endParaRPr lang="en-IN" sz="2850" i="1" u="heavy" spc="-135" dirty="0" smtClean="0">
              <a:solidFill>
                <a:srgbClr val="1A1A1A"/>
              </a:solidFill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850" i="1" u="heavy" spc="-135" dirty="0">
              <a:solidFill>
                <a:srgbClr val="1A1A1A"/>
              </a:solidFill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4825" y="5918200"/>
            <a:ext cx="1181100" cy="392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850" i="1" spc="-210" dirty="0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sz="2850" i="1" spc="-55" dirty="0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sz="2850" i="1" spc="-180" dirty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2850" i="1" spc="-210" dirty="0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sz="2850" i="1" spc="-200" dirty="0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sz="2850" i="1" spc="-210" dirty="0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sz="2850" i="1" spc="-200" dirty="0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sz="2850" i="1" spc="-155" dirty="0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21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2400"/>
            <a:ext cx="879011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575" y="4307338"/>
            <a:ext cx="8070850" cy="1606594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c|x</a:t>
            </a:r>
            <a:r>
              <a:rPr lang="en-US" dirty="0"/>
              <a:t>) is the posterior probability of </a:t>
            </a:r>
            <a:r>
              <a:rPr lang="en-US" i="1" dirty="0"/>
              <a:t>class</a:t>
            </a:r>
            <a:r>
              <a:rPr lang="en-US" dirty="0"/>
              <a:t> (</a:t>
            </a:r>
            <a:r>
              <a:rPr lang="en-US" i="1" dirty="0"/>
              <a:t>target</a:t>
            </a:r>
            <a:r>
              <a:rPr lang="en-US" dirty="0"/>
              <a:t>) given </a:t>
            </a:r>
            <a:r>
              <a:rPr lang="en-US" i="1" dirty="0"/>
              <a:t>predictor</a:t>
            </a:r>
            <a:r>
              <a:rPr lang="en-US" dirty="0"/>
              <a:t> (</a:t>
            </a:r>
            <a:r>
              <a:rPr lang="en-US" i="1" dirty="0"/>
              <a:t>attribute</a:t>
            </a:r>
            <a:r>
              <a:rPr lang="en-US" dirty="0"/>
              <a:t>). </a:t>
            </a:r>
          </a:p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 is the prior probability of </a:t>
            </a:r>
            <a:r>
              <a:rPr lang="en-US" i="1" dirty="0"/>
              <a:t>class</a:t>
            </a:r>
            <a:r>
              <a:rPr lang="en-US" dirty="0"/>
              <a:t>. </a:t>
            </a:r>
          </a:p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x|c</a:t>
            </a:r>
            <a:r>
              <a:rPr lang="en-US" dirty="0"/>
              <a:t>) is the likelihood which is the probability of </a:t>
            </a:r>
            <a:r>
              <a:rPr lang="en-US" i="1" dirty="0"/>
              <a:t>predictor</a:t>
            </a:r>
            <a:r>
              <a:rPr lang="en-US" dirty="0"/>
              <a:t> given </a:t>
            </a:r>
            <a:r>
              <a:rPr lang="en-US" i="1" dirty="0"/>
              <a:t>class</a:t>
            </a:r>
            <a:r>
              <a:rPr lang="en-US" dirty="0"/>
              <a:t>. </a:t>
            </a:r>
          </a:p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is the prior probability of </a:t>
            </a:r>
            <a:r>
              <a:rPr lang="en-US" i="1" dirty="0"/>
              <a:t>predictor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1026" name="Picture 2" descr="https://www.saedsayad.com/images/Bayes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52400"/>
            <a:ext cx="691919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81" t="11059" r="3031" b="23454"/>
          <a:stretch/>
        </p:blipFill>
        <p:spPr>
          <a:xfrm>
            <a:off x="0" y="170006"/>
            <a:ext cx="8659091" cy="329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" y="3855892"/>
            <a:ext cx="7578436" cy="27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/>
          <p:cNvSpPr txBox="1">
            <a:spLocks noChangeArrowheads="1"/>
          </p:cNvSpPr>
          <p:nvPr/>
        </p:nvSpPr>
        <p:spPr bwMode="auto">
          <a:xfrm>
            <a:off x="3781425" y="376238"/>
            <a:ext cx="15938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3000" b="1">
                <a:solidFill>
                  <a:srgbClr val="FFFFFF"/>
                </a:solidFill>
                <a:latin typeface="Arial" charset="0"/>
              </a:rPr>
              <a:t>Example</a:t>
            </a:r>
            <a:endParaRPr lang="en-US" sz="3000">
              <a:latin typeface="Arial" charset="0"/>
            </a:endParaRPr>
          </a:p>
        </p:txBody>
      </p:sp>
      <p:sp>
        <p:nvSpPr>
          <p:cNvPr id="8195" name="object 3"/>
          <p:cNvSpPr>
            <a:spLocks noChangeArrowheads="1"/>
          </p:cNvSpPr>
          <p:nvPr/>
        </p:nvSpPr>
        <p:spPr bwMode="auto">
          <a:xfrm>
            <a:off x="1066800" y="1295400"/>
            <a:ext cx="6781800" cy="5257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tIns="90429" rtlCol="0"/>
          <a:lstStyle/>
          <a:p>
            <a:pPr marL="1951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spc="-15" dirty="0"/>
              <a:t>Learning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20" dirty="0"/>
              <a:t>P</a:t>
            </a:r>
            <a:r>
              <a:rPr sz="2800" spc="-35" dirty="0"/>
              <a:t>h</a:t>
            </a:r>
            <a:r>
              <a:rPr sz="2800" spc="-25" dirty="0"/>
              <a:t>ase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4475" y="1622425"/>
          <a:ext cx="8426450" cy="2052638"/>
        </p:xfrm>
        <a:graphic>
          <a:graphicData uri="http://schemas.openxmlformats.org/drawingml/2006/table">
            <a:tbl>
              <a:tblPr/>
              <a:tblGrid>
                <a:gridCol w="1368425"/>
                <a:gridCol w="1368425"/>
                <a:gridCol w="1368425"/>
                <a:gridCol w="71438"/>
                <a:gridCol w="1266825"/>
                <a:gridCol w="1490662"/>
                <a:gridCol w="1492250"/>
              </a:tblGrid>
              <a:tr h="682625">
                <a:tc>
                  <a:txBody>
                    <a:bodyPr/>
                    <a:lstStyle/>
                    <a:p>
                      <a:pPr marL="841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23298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Outlook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193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Play=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Yes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209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Play=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No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39738" marR="0" lvl="0" indent="-346075" algn="l" defTabSz="914400" rtl="0" eaLnBrk="1" fontAlgn="base" latinLnBrk="0" hangingPunct="1">
                        <a:lnSpc>
                          <a:spcPts val="23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23298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Temperat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23298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23298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ure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2555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Play=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Yes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Play=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No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0E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667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Sunny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2/9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3/5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Hot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2/9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2/5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2651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Overcast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4/9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0/5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84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Mild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4/9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2/5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Rain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3/9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2/5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159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Cool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  <a:ea typeface="Palatino Linotype" pitchFamily="18" charset="0"/>
                        <a:cs typeface="Palatino Linotype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3/9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  <a:ea typeface="Palatino Linotype" pitchFamily="18" charset="0"/>
                          <a:cs typeface="Palatino Linotype" pitchFamily="18" charset="0"/>
                        </a:rPr>
                        <a:t>1/5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4475" y="3927475"/>
          <a:ext cx="4176460" cy="230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572"/>
                <a:gridCol w="1341500"/>
                <a:gridCol w="1493388"/>
              </a:tblGrid>
              <a:tr h="577727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Humid</a:t>
                      </a:r>
                      <a:r>
                        <a:rPr sz="2000" spc="5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i</a:t>
                      </a:r>
                      <a:r>
                        <a:rPr sz="2000" spc="-5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ty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Pla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spc="10" dirty="0">
                          <a:latin typeface="Palatino Linotype"/>
                          <a:cs typeface="Palatino Linotype"/>
                        </a:rPr>
                        <a:t>=</a:t>
                      </a:r>
                      <a:r>
                        <a:rPr sz="2000" i="1" spc="-22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i="1" spc="-5" dirty="0">
                          <a:latin typeface="Palatino Linotype"/>
                          <a:cs typeface="Palatino Linotype"/>
                        </a:rPr>
                        <a:t>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Pla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dirty="0">
                          <a:latin typeface="Palatino Linotype"/>
                          <a:cs typeface="Palatino Linotype"/>
                        </a:rPr>
                        <a:t>=</a:t>
                      </a:r>
                      <a:r>
                        <a:rPr sz="2000" spc="10" dirty="0">
                          <a:latin typeface="Palatino Linotype"/>
                          <a:cs typeface="Palatino Linotype"/>
                        </a:rPr>
                        <a:t>N</a:t>
                      </a:r>
                      <a:r>
                        <a:rPr sz="2000" i="1" dirty="0">
                          <a:latin typeface="Palatino Linotype"/>
                          <a:cs typeface="Palatino Linotype"/>
                        </a:rPr>
                        <a:t>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575428"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800" i="1" spc="5" dirty="0">
                          <a:latin typeface="Palatino Linotype"/>
                          <a:cs typeface="Palatino Linotype"/>
                        </a:rPr>
                        <a:t>i</a:t>
                      </a:r>
                      <a:r>
                        <a:rPr sz="1800" i="1" dirty="0">
                          <a:latin typeface="Palatino Linotype"/>
                          <a:cs typeface="Palatino Linotype"/>
                        </a:rPr>
                        <a:t>gh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4/5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575572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Palatino Linotype"/>
                          <a:cs typeface="Palatino Linotype"/>
                        </a:rPr>
                        <a:t>N</a:t>
                      </a:r>
                      <a:r>
                        <a:rPr sz="1800" i="1" spc="5" dirty="0">
                          <a:latin typeface="Palatino Linotype"/>
                          <a:cs typeface="Palatino Linotype"/>
                        </a:rPr>
                        <a:t>o</a:t>
                      </a:r>
                      <a:r>
                        <a:rPr sz="1800" i="1" spc="-5" dirty="0">
                          <a:latin typeface="Palatino Linotype"/>
                          <a:cs typeface="Palatino Linotype"/>
                        </a:rPr>
                        <a:t>rmal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1/5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</a:tr>
              <a:tr h="575523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Hu</a:t>
                      </a:r>
                      <a:r>
                        <a:rPr sz="2000" spc="-1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m</a:t>
                      </a:r>
                      <a:r>
                        <a:rPr sz="200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idi</a:t>
                      </a:r>
                      <a:r>
                        <a:rPr sz="2000" spc="-1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200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y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a</a:t>
                      </a:r>
                      <a:r>
                        <a:rPr sz="2000" spc="-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=</a:t>
                      </a:r>
                      <a:r>
                        <a:rPr sz="2000" i="1" spc="-22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i="1" spc="-5" dirty="0">
                          <a:latin typeface="Palatino Linotype"/>
                          <a:cs typeface="Palatino Linotype"/>
                        </a:rPr>
                        <a:t>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a</a:t>
                      </a:r>
                      <a:r>
                        <a:rPr sz="2000" spc="-5" dirty="0">
                          <a:latin typeface="Palatino Linotype"/>
                          <a:cs typeface="Palatino Linotype"/>
                        </a:rPr>
                        <a:t>y=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N</a:t>
                      </a:r>
                      <a:r>
                        <a:rPr sz="2000" i="1" dirty="0">
                          <a:latin typeface="Palatino Linotype"/>
                          <a:cs typeface="Palatino Linotype"/>
                        </a:rPr>
                        <a:t>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94213" y="3927475"/>
          <a:ext cx="4176520" cy="2358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79"/>
                <a:gridCol w="1368155"/>
                <a:gridCol w="1368186"/>
              </a:tblGrid>
              <a:tr h="720089">
                <a:tc>
                  <a:txBody>
                    <a:bodyPr/>
                    <a:lstStyle/>
                    <a:p>
                      <a:pPr marL="400050">
                        <a:lnSpc>
                          <a:spcPct val="100000"/>
                        </a:lnSpc>
                      </a:pPr>
                      <a:r>
                        <a:rPr sz="2000" spc="-5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W</a:t>
                      </a:r>
                      <a:r>
                        <a:rPr sz="2000" dirty="0">
                          <a:solidFill>
                            <a:srgbClr val="323298"/>
                          </a:solidFill>
                          <a:latin typeface="Palatino Linotype"/>
                          <a:cs typeface="Palatino Linotype"/>
                        </a:rPr>
                        <a:t>ind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Pla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spc="10" dirty="0">
                          <a:latin typeface="Palatino Linotype"/>
                          <a:cs typeface="Palatino Linotype"/>
                        </a:rPr>
                        <a:t>=</a:t>
                      </a:r>
                      <a:r>
                        <a:rPr sz="2000" i="1" spc="-22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i="1" spc="-5" dirty="0">
                          <a:latin typeface="Palatino Linotype"/>
                          <a:cs typeface="Palatino Linotype"/>
                        </a:rPr>
                        <a:t>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Palatino Linotype"/>
                          <a:cs typeface="Palatino Linotype"/>
                        </a:rPr>
                        <a:t>Pla</a:t>
                      </a:r>
                      <a:r>
                        <a:rPr sz="2000" spc="5" dirty="0">
                          <a:latin typeface="Palatino Linotype"/>
                          <a:cs typeface="Palatino Linotype"/>
                        </a:rPr>
                        <a:t>y</a:t>
                      </a:r>
                      <a:r>
                        <a:rPr sz="2000" spc="10" dirty="0">
                          <a:latin typeface="Palatino Linotype"/>
                          <a:cs typeface="Palatino Linotype"/>
                        </a:rPr>
                        <a:t>=</a:t>
                      </a:r>
                      <a:r>
                        <a:rPr sz="2000" i="1" dirty="0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665606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Palatino Linotype"/>
                          <a:cs typeface="Palatino Linotype"/>
                        </a:rPr>
                        <a:t>St</a:t>
                      </a:r>
                      <a:r>
                        <a:rPr sz="1800" i="1" spc="-50" dirty="0">
                          <a:latin typeface="Palatino Linotype"/>
                          <a:cs typeface="Palatino Linotype"/>
                        </a:rPr>
                        <a:t>r</a:t>
                      </a:r>
                      <a:r>
                        <a:rPr sz="1800" i="1" dirty="0">
                          <a:latin typeface="Palatino Linotype"/>
                          <a:cs typeface="Palatino Linotype"/>
                        </a:rPr>
                        <a:t>ong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Palatino Linotype"/>
                          <a:cs typeface="Palatino Linotype"/>
                        </a:rPr>
                        <a:t>3/5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972955"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</a:pPr>
                      <a:r>
                        <a:rPr sz="1800" i="1" spc="-35" dirty="0">
                          <a:latin typeface="Palatino Linotype"/>
                          <a:cs typeface="Palatino Linotype"/>
                        </a:rPr>
                        <a:t>W</a:t>
                      </a:r>
                      <a:r>
                        <a:rPr sz="1800" i="1" spc="-5" dirty="0">
                          <a:latin typeface="Palatino Linotype"/>
                          <a:cs typeface="Palatino Linotype"/>
                        </a:rPr>
                        <a:t>eak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3339" rtlCol="0"/>
          <a:lstStyle/>
          <a:p>
            <a:pPr marL="24549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Ins</a:t>
            </a:r>
            <a:r>
              <a:rPr spc="-10" dirty="0"/>
              <a:t>t</a:t>
            </a:r>
            <a:r>
              <a:rPr spc="-5" dirty="0"/>
              <a:t>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1392238"/>
            <a:ext cx="7324725" cy="158248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44513" indent="-531813">
              <a:buClr>
                <a:srgbClr val="FFFFFF"/>
              </a:buClr>
              <a:buFont typeface="Wingdings" pitchFamily="2" charset="2"/>
              <a:buChar char=""/>
              <a:tabLst>
                <a:tab pos="544513" algn="l"/>
              </a:tabLst>
            </a:pPr>
            <a:r>
              <a:rPr lang="en-US" sz="28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Test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Phase</a:t>
            </a:r>
          </a:p>
          <a:p>
            <a:pPr marL="990600" lvl="1" indent="-455613">
              <a:spcBef>
                <a:spcPts val="750"/>
              </a:spcBef>
              <a:buClr>
                <a:srgbClr val="FFFFFF"/>
              </a:buClr>
              <a:buFont typeface="Wingdings" pitchFamily="2" charset="2"/>
              <a:buChar char=""/>
              <a:tabLst>
                <a:tab pos="544513" algn="l"/>
              </a:tabLst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Given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new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instance,</a:t>
            </a:r>
          </a:p>
          <a:p>
            <a:pPr marL="990600" lvl="1" indent="-455613">
              <a:lnSpc>
                <a:spcPts val="2788"/>
              </a:lnSpc>
              <a:spcBef>
                <a:spcPts val="175"/>
              </a:spcBef>
              <a:buClr>
                <a:srgbClr val="FFFFFF"/>
              </a:buClr>
              <a:buFont typeface="Wingdings" pitchFamily="2" charset="2"/>
              <a:buChar char=""/>
              <a:tabLst>
                <a:tab pos="544513" algn="l"/>
              </a:tabLst>
            </a:pPr>
            <a:r>
              <a:rPr lang="en-US" sz="2400" b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sz="20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’=</a:t>
            </a:r>
            <a:r>
              <a:rPr lang="en-US" sz="20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(</a:t>
            </a:r>
            <a:r>
              <a:rPr lang="en-US" sz="20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Outlook=</a:t>
            </a:r>
            <a:r>
              <a:rPr lang="en-US" sz="2000" i="1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Sunny</a:t>
            </a:r>
            <a:r>
              <a:rPr lang="en-US" sz="2000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,</a:t>
            </a:r>
            <a:r>
              <a:rPr lang="en-US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Temperature=</a:t>
            </a:r>
            <a:r>
              <a:rPr lang="en-US" sz="2000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Cool,</a:t>
            </a:r>
            <a:r>
              <a:rPr lang="en-US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Humidity</a:t>
            </a:r>
            <a:r>
              <a:rPr lang="en-US" sz="2000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=High,</a:t>
            </a:r>
            <a:endParaRPr lang="en-US" sz="2000" dirty="0">
              <a:solidFill>
                <a:srgbClr val="002060"/>
              </a:solidFill>
              <a:latin typeface="Palatino Linotype" pitchFamily="18" charset="0"/>
              <a:ea typeface="Palatino Linotype" pitchFamily="18" charset="0"/>
              <a:cs typeface="Palatino Linotype" pitchFamily="18" charset="0"/>
            </a:endParaRPr>
          </a:p>
          <a:p>
            <a:pPr marL="544513" indent="-531813">
              <a:lnSpc>
                <a:spcPts val="2300"/>
              </a:lnSpc>
              <a:tabLst>
                <a:tab pos="544513" algn="l"/>
              </a:tabLst>
            </a:pPr>
            <a:r>
              <a:rPr lang="en-US" sz="20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Wind=</a:t>
            </a:r>
            <a:r>
              <a:rPr lang="en-US" sz="2000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Strong</a:t>
            </a:r>
            <a:r>
              <a:rPr lang="en-US" sz="20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3124200"/>
            <a:ext cx="3657600" cy="180049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30000"/>
              </a:lnSpc>
            </a:pP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P(Outlook=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Sunny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2/9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P(Temperature=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Cool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3/9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Huminity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High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3/9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P(Wind=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Strong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3/9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P(Play=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9/14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18147" y="3266822"/>
            <a:ext cx="3746500" cy="180049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30000"/>
              </a:lnSpc>
            </a:pP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P(Outlook=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unny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3/5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P(Temperature=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Cool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1/5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Huminity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High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4/5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P(Wind=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Strong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|Play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3/5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P(Play=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5/14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2497" y="5026981"/>
            <a:ext cx="8312150" cy="131933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66675" indent="-53975">
              <a:lnSpc>
                <a:spcPct val="110000"/>
              </a:lnSpc>
            </a:pP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sz="2200" b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’): [P(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Sunny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|Y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es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Cool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High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|Y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es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Strong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)]P(Play=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0.0053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sz="2200" b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’): [P(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Sunny</a:t>
            </a:r>
            <a:r>
              <a:rPr lang="en-US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|N</a:t>
            </a:r>
            <a:r>
              <a:rPr lang="en-US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Cool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|N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)P(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High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)P(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Strong</a:t>
            </a:r>
            <a:r>
              <a:rPr lang="en-US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i="1" dirty="0" err="1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)]P(Play=</a:t>
            </a:r>
            <a:r>
              <a:rPr lang="en-US" i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)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=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0.0206</a:t>
            </a:r>
          </a:p>
          <a:p>
            <a:pPr marL="66675" indent="-53975">
              <a:spcBef>
                <a:spcPts val="1638"/>
              </a:spcBef>
            </a:pP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Given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the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fact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P(</a:t>
            </a:r>
            <a:r>
              <a:rPr lang="en-US" sz="2400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Yes</a:t>
            </a:r>
            <a:r>
              <a:rPr lang="en-US" sz="2400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sz="2400" b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sz="24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’)&lt; P(</a:t>
            </a:r>
            <a:r>
              <a:rPr lang="en-US" sz="2400" i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</a:t>
            </a:r>
            <a:r>
              <a:rPr lang="en-US" sz="2400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|</a:t>
            </a:r>
            <a:r>
              <a:rPr lang="en-US" sz="2400" b="1" dirty="0" err="1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sz="24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’), </a:t>
            </a: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we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label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x</a:t>
            </a:r>
            <a:r>
              <a:rPr lang="en-US" sz="2400" dirty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’ to be </a:t>
            </a:r>
            <a:r>
              <a:rPr lang="en-US" sz="24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“</a:t>
            </a:r>
            <a:r>
              <a:rPr lang="en-US" sz="2400" i="1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No”</a:t>
            </a:r>
            <a:r>
              <a:rPr lang="en-US" sz="2400" dirty="0" smtClean="0">
                <a:solidFill>
                  <a:srgbClr val="002060"/>
                </a:solidFill>
                <a:latin typeface="Palatino Linotype" pitchFamily="18" charset="0"/>
                <a:ea typeface="Palatino Linotype" pitchFamily="18" charset="0"/>
                <a:cs typeface="Palatino Linotype" pitchFamily="18" charset="0"/>
              </a:rPr>
              <a:t>.</a:t>
            </a:r>
            <a:endParaRPr lang="en-US" sz="2400" dirty="0">
              <a:solidFill>
                <a:srgbClr val="002060"/>
              </a:solidFill>
              <a:latin typeface="Palatino Linotype" pitchFamily="18" charset="0"/>
              <a:ea typeface="Palatino Linotype" pitchFamily="18" charset="0"/>
              <a:cs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7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Probability and Uncertainty Warm-up and Review for Bayesian Networks and  Machine Learning This lecture: Read Chapter 13 Next Lecture: Read Chapter  ppt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7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0" t="3782" r="16363" b="8904"/>
          <a:stretch/>
        </p:blipFill>
        <p:spPr>
          <a:xfrm>
            <a:off x="152400" y="124689"/>
            <a:ext cx="8755560" cy="626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3" y="5057775"/>
            <a:ext cx="6702137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1" t="2705" r="14999" b="5399"/>
          <a:stretch/>
        </p:blipFill>
        <p:spPr>
          <a:xfrm>
            <a:off x="152399" y="-1"/>
            <a:ext cx="8972383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4" t="2973" r="15000" b="11867"/>
          <a:stretch/>
        </p:blipFill>
        <p:spPr>
          <a:xfrm>
            <a:off x="110836" y="0"/>
            <a:ext cx="8785359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8765"/>
          </a:xfrm>
        </p:spPr>
        <p:txBody>
          <a:bodyPr>
            <a:normAutofit/>
          </a:bodyPr>
          <a:lstStyle/>
          <a:p>
            <a:r>
              <a:rPr lang="en-IN" b="1" dirty="0"/>
              <a:t>Probabilistic </a:t>
            </a:r>
            <a:r>
              <a:rPr lang="en-IN" b="1" dirty="0" smtClean="0"/>
              <a:t>reasoning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Probabilistic reasoning is a way of knowledge representation where we apply the concept of probability to indicate the uncertainty in knowledge. </a:t>
            </a:r>
          </a:p>
          <a:p>
            <a:pPr algn="just"/>
            <a:r>
              <a:rPr lang="en-US" dirty="0" smtClean="0"/>
              <a:t>In probabilistic reasoning, we combine probability theory with logic to handle the uncertainty.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74618" y="4442706"/>
            <a:ext cx="765636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b="1" dirty="0" smtClean="0">
              <a:solidFill>
                <a:srgbClr val="333333"/>
              </a:solidFill>
              <a:latin typeface="inter-bold"/>
            </a:endParaRPr>
          </a:p>
          <a:p>
            <a:pPr algn="just"/>
            <a:r>
              <a:rPr lang="en-US" sz="2400" b="1" dirty="0" smtClean="0">
                <a:solidFill>
                  <a:srgbClr val="333333"/>
                </a:solidFill>
                <a:latin typeface="inter-bold"/>
              </a:rPr>
              <a:t>Need </a:t>
            </a:r>
            <a:r>
              <a:rPr lang="en-US" sz="2400" b="1" dirty="0">
                <a:solidFill>
                  <a:srgbClr val="333333"/>
                </a:solidFill>
                <a:latin typeface="inter-bold"/>
              </a:rPr>
              <a:t>of probabilistic reasoning in AI</a:t>
            </a:r>
            <a:r>
              <a:rPr lang="en-US" sz="2400" b="1" dirty="0" smtClean="0">
                <a:solidFill>
                  <a:srgbClr val="333333"/>
                </a:solidFill>
                <a:latin typeface="inter-bold"/>
              </a:rPr>
              <a:t>:</a:t>
            </a:r>
          </a:p>
          <a:p>
            <a:pPr algn="just"/>
            <a:endParaRPr lang="en-US" dirty="0">
              <a:solidFill>
                <a:srgbClr val="333333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When there are unpredictable outcomes.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When specifications or possibilities of predicates becomes too large to handle.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When an unknown error occurs during an experiment.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397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39" t="7824" r="7425" b="5668"/>
          <a:stretch/>
        </p:blipFill>
        <p:spPr>
          <a:xfrm>
            <a:off x="29135" y="365126"/>
            <a:ext cx="9114865" cy="60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4165</TotalTime>
  <Words>527</Words>
  <Application>Microsoft Office PowerPoint</Application>
  <PresentationFormat>On-screen Show (4:3)</PresentationFormat>
  <Paragraphs>126</Paragraphs>
  <Slides>32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Calibri</vt:lpstr>
      <vt:lpstr>Calibri Light</vt:lpstr>
      <vt:lpstr>inter-bold</vt:lpstr>
      <vt:lpstr>inter-regular</vt:lpstr>
      <vt:lpstr>Palatino Linotype</vt:lpstr>
      <vt:lpstr>Symbol</vt:lpstr>
      <vt:lpstr>Tahoma</vt:lpstr>
      <vt:lpstr>Times New Roman</vt:lpstr>
      <vt:lpstr>Verdana</vt:lpstr>
      <vt:lpstr>Wingdings</vt:lpstr>
      <vt:lpstr>Office Theme</vt:lpstr>
      <vt:lpstr>Equation</vt:lpstr>
      <vt:lpstr>Uncertain Knowledge and Reasoning-Quantifying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Probabilistic 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probability</vt:lpstr>
      <vt:lpstr>PowerPoint Presentation</vt:lpstr>
      <vt:lpstr>PowerPoint Presentation</vt:lpstr>
      <vt:lpstr>PowerPoint Presentation</vt:lpstr>
      <vt:lpstr>Naive-Bayes Classifier</vt:lpstr>
      <vt:lpstr>Naïve Bayes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Phase</vt:lpstr>
      <vt:lpstr>Instance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Gunavathi</dc:creator>
  <cp:lastModifiedBy>Admin</cp:lastModifiedBy>
  <cp:revision>56</cp:revision>
  <dcterms:created xsi:type="dcterms:W3CDTF">2021-10-11T15:46:12Z</dcterms:created>
  <dcterms:modified xsi:type="dcterms:W3CDTF">2024-03-19T10:18:08Z</dcterms:modified>
</cp:coreProperties>
</file>